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5" r:id="rId3"/>
    <p:sldMasterId id="2147483674" r:id="rId4"/>
  </p:sldMasterIdLst>
  <p:notesMasterIdLst>
    <p:notesMasterId r:id="rId23"/>
  </p:notesMasterIdLst>
  <p:handoutMasterIdLst>
    <p:handoutMasterId r:id="rId24"/>
  </p:handoutMasterIdLst>
  <p:sldIdLst>
    <p:sldId id="269" r:id="rId5"/>
    <p:sldId id="282" r:id="rId6"/>
    <p:sldId id="266" r:id="rId7"/>
    <p:sldId id="271" r:id="rId8"/>
    <p:sldId id="272" r:id="rId9"/>
    <p:sldId id="283" r:id="rId10"/>
    <p:sldId id="273" r:id="rId11"/>
    <p:sldId id="290" r:id="rId12"/>
    <p:sldId id="285" r:id="rId13"/>
    <p:sldId id="276" r:id="rId14"/>
    <p:sldId id="274" r:id="rId15"/>
    <p:sldId id="278" r:id="rId16"/>
    <p:sldId id="286" r:id="rId17"/>
    <p:sldId id="279" r:id="rId18"/>
    <p:sldId id="287" r:id="rId19"/>
    <p:sldId id="288" r:id="rId20"/>
    <p:sldId id="289" r:id="rId21"/>
    <p:sldId id="280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ück, Saskia" initials="LS" lastIdx="1" clrIdx="0">
    <p:extLst>
      <p:ext uri="{19B8F6BF-5375-455C-9EA6-DF929625EA0E}">
        <p15:presenceInfo xmlns:p15="http://schemas.microsoft.com/office/powerpoint/2012/main" userId="S-1-5-21-501631591-758084513-157213191-3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8"/>
    <a:srgbClr val="FFFFF5"/>
    <a:srgbClr val="FFFFF4"/>
    <a:srgbClr val="FFFFF3"/>
    <a:srgbClr val="FFFFFA"/>
    <a:srgbClr val="FFFFF0"/>
    <a:srgbClr val="FFFFD2"/>
    <a:srgbClr val="FFFFE1"/>
    <a:srgbClr val="FFFF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08T15:55:55.440" idx="1">
    <p:pos x="10" y="10"/>
    <p:text>Einarbeitung Stellenplan?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2BB8-1C57-41FB-BA23-B88C11ABB637}" type="datetimeFigureOut">
              <a:rPr lang="de-DE" smtClean="0"/>
              <a:t>22.12.2025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2952-05C5-4E9F-8D25-43AD9C6216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36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CDF1-CA7C-43E8-97FA-3D69A9BBD846}" type="datetimeFigureOut">
              <a:rPr lang="de-DE" smtClean="0"/>
              <a:t>22.12.2025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F81AD-F4C0-49E5-B69C-CDBC721BA4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78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6744" y="1094798"/>
            <a:ext cx="7151255" cy="2461202"/>
          </a:xfrm>
          <a:prstGeom prst="rect">
            <a:avLst/>
          </a:prstGeom>
        </p:spPr>
        <p:txBody>
          <a:bodyPr/>
          <a:lstStyle>
            <a:lvl1pPr algn="r"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Präsentationstitel einfügen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Datum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9302400" y="1094798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Amt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9302400" y="1462633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4470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0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13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33563" y="1088795"/>
            <a:ext cx="5211618" cy="1325563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Dankesworte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9302400" y="109258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Amt</a:t>
            </a:r>
          </a:p>
        </p:txBody>
      </p:sp>
      <p:sp>
        <p:nvSpPr>
          <p:cNvPr id="7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9302400" y="1431541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12876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1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8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6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50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GRS 19.12.2025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Zur Sitzungsvorlage 100/2025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6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3705448"/>
            <a:ext cx="3805068" cy="25861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1544811"/>
            <a:ext cx="3805068" cy="21606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0"/>
            <a:ext cx="3805068" cy="15448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60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6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6744" y="938254"/>
            <a:ext cx="7151255" cy="2226365"/>
          </a:xfrm>
          <a:solidFill>
            <a:schemeClr val="accent5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de-DE" sz="3600" dirty="0"/>
              <a:t>Haushaltsplanentwurf 2026 der Gemeinde Nordheim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GRS 19.12.2025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Kämmereiamt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Saskia Lück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81739" y="3315693"/>
            <a:ext cx="514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bg1"/>
                </a:solidFill>
              </a:rPr>
              <a:t>zur Sitzungsvorlage 100/2025</a:t>
            </a:r>
          </a:p>
        </p:txBody>
      </p:sp>
    </p:spTree>
    <p:extLst>
      <p:ext uri="{BB962C8B-B14F-4D97-AF65-F5344CB8AC3E}">
        <p14:creationId xmlns:p14="http://schemas.microsoft.com/office/powerpoint/2010/main" val="335294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459393"/>
            <a:ext cx="10515600" cy="795765"/>
          </a:xfrm>
        </p:spPr>
        <p:txBody>
          <a:bodyPr>
            <a:noAutofit/>
          </a:bodyPr>
          <a:lstStyle/>
          <a:p>
            <a:r>
              <a:rPr lang="de-DE" sz="3600" dirty="0"/>
              <a:t>Haushaltsjahr 2026 – Entwicklung Zahlungsmittelüberschuss im  Finanzplanungszeitraum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10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62785" y="4693740"/>
            <a:ext cx="10448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r>
              <a:rPr lang="de-DE" sz="2400" dirty="0"/>
              <a:t>→ Der jährliche Zahlungsmittelüberschuss steigt im Finanzplanungszeitraum 	zunächst auf 1,49 Mio. EUR an,</a:t>
            </a:r>
            <a:br>
              <a:rPr lang="de-DE" sz="2400" dirty="0"/>
            </a:br>
            <a:r>
              <a:rPr lang="de-DE" sz="2400" dirty="0"/>
              <a:t>→ wird im weiteren Verlauf negativ und erholt sich nach derzeitigem 	Planungsstand erst im Jahr 2029.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A757C2-74C1-4554-AB3C-10E8D554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09" y="1623271"/>
            <a:ext cx="654767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8582CF3-5B5B-4C21-91F0-980CB24E6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44692"/>
              </p:ext>
            </p:extLst>
          </p:nvPr>
        </p:nvGraphicFramePr>
        <p:xfrm>
          <a:off x="952105" y="1741435"/>
          <a:ext cx="8041066" cy="1006990"/>
        </p:xfrm>
        <a:graphic>
          <a:graphicData uri="http://schemas.openxmlformats.org/drawingml/2006/table">
            <a:tbl>
              <a:tblPr/>
              <a:tblGrid>
                <a:gridCol w="238471">
                  <a:extLst>
                    <a:ext uri="{9D8B030D-6E8A-4147-A177-3AD203B41FA5}">
                      <a16:colId xmlns:a16="http://schemas.microsoft.com/office/drawing/2014/main" val="478804413"/>
                    </a:ext>
                  </a:extLst>
                </a:gridCol>
                <a:gridCol w="439288">
                  <a:extLst>
                    <a:ext uri="{9D8B030D-6E8A-4147-A177-3AD203B41FA5}">
                      <a16:colId xmlns:a16="http://schemas.microsoft.com/office/drawing/2014/main" val="1651205615"/>
                    </a:ext>
                  </a:extLst>
                </a:gridCol>
                <a:gridCol w="5656359">
                  <a:extLst>
                    <a:ext uri="{9D8B030D-6E8A-4147-A177-3AD203B41FA5}">
                      <a16:colId xmlns:a16="http://schemas.microsoft.com/office/drawing/2014/main" val="1442833758"/>
                    </a:ext>
                  </a:extLst>
                </a:gridCol>
                <a:gridCol w="1706948">
                  <a:extLst>
                    <a:ext uri="{9D8B030D-6E8A-4147-A177-3AD203B41FA5}">
                      <a16:colId xmlns:a16="http://schemas.microsoft.com/office/drawing/2014/main" val="2166571050"/>
                    </a:ext>
                  </a:extLst>
                </a:gridCol>
              </a:tblGrid>
              <a:tr h="245292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Gesamtbetrag der Einzahlungen aus Investitionstätigkeit von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3.089.150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789018"/>
                  </a:ext>
                </a:extLst>
              </a:tr>
              <a:tr h="245292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Gesamtbetrag der Auszahlungen aus Investitionstätigkeit von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-7.338.828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773408"/>
                  </a:ext>
                </a:extLst>
              </a:tr>
              <a:tr h="516406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Veranschlagter Finanzierungsmittelüberschuss /-bedarf aus Investitionstätigkeit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(Saldo aus 2.4 und 2.5) von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-4.249.678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178254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/>
          </a:bodyPr>
          <a:lstStyle/>
          <a:p>
            <a:r>
              <a:rPr lang="de-DE" dirty="0"/>
              <a:t>Haushaltsjahr 2026 – Finanzhaushalt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11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52106" y="1310326"/>
            <a:ext cx="814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Veranschlagter Finanzierungsmittelbedarf aus Investitionstätigkeit</a:t>
            </a:r>
            <a:r>
              <a:rPr lang="de-DE" dirty="0"/>
              <a:t>:</a:t>
            </a:r>
          </a:p>
        </p:txBody>
      </p:sp>
      <p:sp>
        <p:nvSpPr>
          <p:cNvPr id="11" name="Rechteck 10"/>
          <p:cNvSpPr/>
          <p:nvPr/>
        </p:nvSpPr>
        <p:spPr>
          <a:xfrm>
            <a:off x="7617923" y="2308129"/>
            <a:ext cx="1478942" cy="3447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53129" y="3117021"/>
            <a:ext cx="7304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Auszahlungen </a:t>
            </a:r>
            <a:r>
              <a:rPr lang="de-DE" dirty="0"/>
              <a:t>enthalten: </a:t>
            </a:r>
          </a:p>
          <a:p>
            <a:pPr marL="285750" indent="-285750">
              <a:buFontTx/>
              <a:buChar char="-"/>
            </a:pPr>
            <a:r>
              <a:rPr lang="de-DE" dirty="0"/>
              <a:t>Gebäudeerwerb </a:t>
            </a:r>
          </a:p>
          <a:p>
            <a:pPr marL="285750" indent="-285750">
              <a:buFontTx/>
              <a:buChar char="-"/>
            </a:pPr>
            <a:r>
              <a:rPr lang="de-DE" dirty="0"/>
              <a:t>Sanierung Ortskern Nordheim IV</a:t>
            </a:r>
          </a:p>
          <a:p>
            <a:pPr marL="285750" indent="-285750">
              <a:buFontTx/>
              <a:buChar char="-"/>
            </a:pPr>
            <a:r>
              <a:rPr lang="de-DE" dirty="0"/>
              <a:t>Sanierung Nordhausen II</a:t>
            </a:r>
          </a:p>
          <a:p>
            <a:pPr marL="285750" indent="-285750">
              <a:buFontTx/>
              <a:buChar char="-"/>
            </a:pPr>
            <a:r>
              <a:rPr lang="de-DE" dirty="0"/>
              <a:t>Gewerbegebiet Breitenbaum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52105" y="4675251"/>
            <a:ext cx="10074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Einzahlungen</a:t>
            </a:r>
            <a:r>
              <a:rPr lang="de-DE" dirty="0"/>
              <a:t> werden erwartet: </a:t>
            </a:r>
          </a:p>
          <a:p>
            <a:pPr marL="285750" indent="-285750">
              <a:buFontTx/>
              <a:buChar char="-"/>
            </a:pPr>
            <a:r>
              <a:rPr lang="de-DE" dirty="0"/>
              <a:t>Zuschussmittel für Sanierung Ortskern Nordheim IV sowie Nordhausen II</a:t>
            </a:r>
          </a:p>
          <a:p>
            <a:pPr marL="285750" indent="-285750">
              <a:buFontTx/>
              <a:buChar char="-"/>
            </a:pPr>
            <a:r>
              <a:rPr lang="de-DE" dirty="0"/>
              <a:t>Grundstückserlöse aus Verkauf von Grundstücke (Bsp. Sonnengarten, Bauplätze und </a:t>
            </a:r>
            <a:r>
              <a:rPr lang="de-DE" dirty="0" err="1"/>
              <a:t>Brackenheimer</a:t>
            </a:r>
            <a:r>
              <a:rPr lang="de-DE" dirty="0"/>
              <a:t> Straße 14 etc. )</a:t>
            </a:r>
          </a:p>
          <a:p>
            <a:pPr marL="285750" indent="-285750">
              <a:buFontTx/>
              <a:buChar char="-"/>
            </a:pPr>
            <a:r>
              <a:rPr lang="de-DE" dirty="0"/>
              <a:t>Zuschüsse aus dem </a:t>
            </a:r>
            <a:r>
              <a:rPr lang="de-DE" dirty="0" err="1"/>
              <a:t>LuKifG</a:t>
            </a:r>
            <a:r>
              <a:rPr lang="de-DE" dirty="0"/>
              <a:t> für Sanierung Kindergarten Nordhausen</a:t>
            </a:r>
          </a:p>
        </p:txBody>
      </p:sp>
    </p:spTree>
    <p:extLst>
      <p:ext uri="{BB962C8B-B14F-4D97-AF65-F5344CB8AC3E}">
        <p14:creationId xmlns:p14="http://schemas.microsoft.com/office/powerpoint/2010/main" val="112419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E848EDA-39FE-4E51-81C2-F0FA0B17C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90735"/>
              </p:ext>
            </p:extLst>
          </p:nvPr>
        </p:nvGraphicFramePr>
        <p:xfrm>
          <a:off x="990599" y="1849531"/>
          <a:ext cx="8982959" cy="1241662"/>
        </p:xfrm>
        <a:graphic>
          <a:graphicData uri="http://schemas.openxmlformats.org/drawingml/2006/table">
            <a:tbl>
              <a:tblPr/>
              <a:tblGrid>
                <a:gridCol w="266405">
                  <a:extLst>
                    <a:ext uri="{9D8B030D-6E8A-4147-A177-3AD203B41FA5}">
                      <a16:colId xmlns:a16="http://schemas.microsoft.com/office/drawing/2014/main" val="454793130"/>
                    </a:ext>
                  </a:extLst>
                </a:gridCol>
                <a:gridCol w="490744">
                  <a:extLst>
                    <a:ext uri="{9D8B030D-6E8A-4147-A177-3AD203B41FA5}">
                      <a16:colId xmlns:a16="http://schemas.microsoft.com/office/drawing/2014/main" val="3971148507"/>
                    </a:ext>
                  </a:extLst>
                </a:gridCol>
                <a:gridCol w="6318918">
                  <a:extLst>
                    <a:ext uri="{9D8B030D-6E8A-4147-A177-3AD203B41FA5}">
                      <a16:colId xmlns:a16="http://schemas.microsoft.com/office/drawing/2014/main" val="2282367163"/>
                    </a:ext>
                  </a:extLst>
                </a:gridCol>
                <a:gridCol w="1906892">
                  <a:extLst>
                    <a:ext uri="{9D8B030D-6E8A-4147-A177-3AD203B41FA5}">
                      <a16:colId xmlns:a16="http://schemas.microsoft.com/office/drawing/2014/main" val="3827450766"/>
                    </a:ext>
                  </a:extLst>
                </a:gridCol>
              </a:tblGrid>
              <a:tr h="302456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Gesamtbetrag der Einzahlungen aus Finanzierungstätigkeit von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1.840.000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405077"/>
                  </a:ext>
                </a:extLst>
              </a:tr>
              <a:tr h="302456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Gesamtbetrag der Auszahlungen aus Finanzierungstätigkeit von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-358.744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762047"/>
                  </a:ext>
                </a:extLst>
              </a:tr>
              <a:tr h="636750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FF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Veranschlagter Finanzierungsmittelüberschuss /-bedarf aus Finanzierungstätigkeit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(Saldo aus 2.8 und 2.9) von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1.481.256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6056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/>
          </a:bodyPr>
          <a:lstStyle/>
          <a:p>
            <a:r>
              <a:rPr lang="de-DE" dirty="0"/>
              <a:t>Haushaltsjahr 2026 – Finanzhaushalt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52106" y="1244841"/>
            <a:ext cx="98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Veranschlagter Finanzierungsmittelbedarf aus Finanzierungstätigkeit</a:t>
            </a:r>
            <a:r>
              <a:rPr lang="de-DE" sz="2000" u="sng" dirty="0"/>
              <a:t>:</a:t>
            </a:r>
          </a:p>
        </p:txBody>
      </p:sp>
      <p:sp>
        <p:nvSpPr>
          <p:cNvPr id="11" name="Rechteck 10"/>
          <p:cNvSpPr/>
          <p:nvPr/>
        </p:nvSpPr>
        <p:spPr>
          <a:xfrm>
            <a:off x="8687331" y="2603426"/>
            <a:ext cx="1478942" cy="3447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71743" y="3091193"/>
            <a:ext cx="987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den Einzahlung sind enthalten</a:t>
            </a:r>
          </a:p>
          <a:p>
            <a:r>
              <a:rPr lang="de-DE" sz="2400" dirty="0"/>
              <a:t>→  </a:t>
            </a:r>
            <a:r>
              <a:rPr lang="de-DE" sz="2400" b="1" dirty="0"/>
              <a:t>1,84 Mio. EUR  </a:t>
            </a:r>
            <a:r>
              <a:rPr lang="de-DE" sz="2400" dirty="0"/>
              <a:t>aus einer Kreditaufnahme bei einem Kreditinstitut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52106" y="4065215"/>
            <a:ext cx="904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Der Gesamtbetrag der Auszahlung sind die </a:t>
            </a:r>
            <a:r>
              <a:rPr lang="de-DE" sz="2400" b="1" dirty="0"/>
              <a:t>voraussichtlichen Kredittilgungen</a:t>
            </a:r>
            <a:r>
              <a:rPr lang="de-DE" sz="2400" dirty="0"/>
              <a:t> für bereits bestehende Kredite</a:t>
            </a:r>
            <a:r>
              <a:rPr lang="de-DE" sz="2400" b="1" dirty="0"/>
              <a:t> </a:t>
            </a:r>
            <a:r>
              <a:rPr lang="de-DE" sz="2400" dirty="0"/>
              <a:t>in 2026. </a:t>
            </a:r>
          </a:p>
        </p:txBody>
      </p:sp>
    </p:spTree>
    <p:extLst>
      <p:ext uri="{BB962C8B-B14F-4D97-AF65-F5344CB8AC3E}">
        <p14:creationId xmlns:p14="http://schemas.microsoft.com/office/powerpoint/2010/main" val="392593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 fontScale="90000"/>
          </a:bodyPr>
          <a:lstStyle/>
          <a:p>
            <a:r>
              <a:rPr lang="de-DE" dirty="0"/>
              <a:t>Haushaltsjahr 2026 – Entwicklung des Schuldenstands im Finanzplanungszeitraum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11307" y="5084344"/>
            <a:ext cx="10640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de-DE" sz="2000" dirty="0"/>
              <a:t>Die Gesamtverschuldung steigt auf insgesamt </a:t>
            </a:r>
            <a:r>
              <a:rPr lang="de-DE" sz="2000" b="1" dirty="0"/>
              <a:t>8,47 Mio. EUR </a:t>
            </a:r>
            <a:r>
              <a:rPr lang="de-DE" sz="2000" dirty="0"/>
              <a:t>an.</a:t>
            </a:r>
            <a:br>
              <a:rPr lang="de-DE" sz="2000" dirty="0"/>
            </a:br>
            <a:r>
              <a:rPr lang="de-DE" sz="2000" dirty="0"/>
              <a:t>→ Dies führt zu einer geplanten jährlichen Tilgungsbelastung in 2029 von </a:t>
            </a:r>
            <a:r>
              <a:rPr lang="de-DE" sz="2000" b="1" dirty="0"/>
              <a:t>509 TEUR</a:t>
            </a:r>
            <a:r>
              <a:rPr lang="de-DE" sz="2000" dirty="0"/>
              <a:t>.</a:t>
            </a:r>
            <a:br>
              <a:rPr lang="de-DE" sz="2000" dirty="0"/>
            </a:br>
            <a:r>
              <a:rPr lang="de-DE" sz="2000" dirty="0"/>
              <a:t>→ Die geplanten jährlichen Zinsaufwendungen belaufen sich bis in 2029 </a:t>
            </a:r>
            <a:r>
              <a:rPr lang="de-DE" sz="2000" b="1" dirty="0"/>
              <a:t>70 TEUR.</a:t>
            </a:r>
            <a:endParaRPr lang="de-DE" sz="2000" b="1" dirty="0">
              <a:highlight>
                <a:srgbClr val="FFFF00"/>
              </a:highlight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3E2F27-6A5B-4C1C-B6BD-0AF3154C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743" y="1655130"/>
            <a:ext cx="5950212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/>
          </a:bodyPr>
          <a:lstStyle/>
          <a:p>
            <a:r>
              <a:rPr lang="de-DE" dirty="0"/>
              <a:t>Haushaltsjahr 2026 – Liquidität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14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52106" y="1244841"/>
            <a:ext cx="814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/>
              <a:t>Voraussichtliche Entwicklung der Liquidität: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7244" y="2836305"/>
            <a:ext cx="10237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de-DE" sz="2000" dirty="0"/>
              <a:t>Die liquiden Mittel sinken im Finanzplanungszeitraum auf etwas mehr als die Mindestliquidität ab.</a:t>
            </a:r>
            <a:br>
              <a:rPr lang="de-DE" sz="2000" dirty="0"/>
            </a:br>
            <a:r>
              <a:rPr lang="de-DE" sz="2000" dirty="0"/>
              <a:t>→ Der Bestand an liquiden Mitteln muss mindestens 2 % der Summe der Auszahlungen aus der laufenden Verwaltungstätigkeit der drei dem Haushaltsjahr vorangegangenen Jahre betragen.</a:t>
            </a:r>
            <a:br>
              <a:rPr lang="de-DE" sz="2000" dirty="0"/>
            </a:br>
            <a:r>
              <a:rPr lang="de-DE" sz="2000" dirty="0"/>
              <a:t>→ Im gesamten Finanzplanungszeitraum verbleiben die liquiden Mittel auf dem Niveau der Mindestliquidität.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78317"/>
              </p:ext>
            </p:extLst>
          </p:nvPr>
        </p:nvGraphicFramePr>
        <p:xfrm>
          <a:off x="968864" y="1728900"/>
          <a:ext cx="5714740" cy="85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370">
                  <a:extLst>
                    <a:ext uri="{9D8B030D-6E8A-4147-A177-3AD203B41FA5}">
                      <a16:colId xmlns:a16="http://schemas.microsoft.com/office/drawing/2014/main" val="999041529"/>
                    </a:ext>
                  </a:extLst>
                </a:gridCol>
                <a:gridCol w="2857370">
                  <a:extLst>
                    <a:ext uri="{9D8B030D-6E8A-4147-A177-3AD203B41FA5}">
                      <a16:colId xmlns:a16="http://schemas.microsoft.com/office/drawing/2014/main" val="322413545"/>
                    </a:ext>
                  </a:extLst>
                </a:gridCol>
              </a:tblGrid>
              <a:tr h="427022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Stand zum 01.01.2026: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2.525.000 EUR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924476"/>
                  </a:ext>
                </a:extLst>
              </a:tr>
              <a:tr h="427022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Stand zum 31.12.2026: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>
                          <a:solidFill>
                            <a:schemeClr val="tx1"/>
                          </a:solidFill>
                        </a:rPr>
                        <a:t>525.000</a:t>
                      </a:r>
                      <a:r>
                        <a:rPr lang="de-DE" b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baseline="0" dirty="0">
                          <a:solidFill>
                            <a:schemeClr val="tx1"/>
                          </a:solidFill>
                        </a:rPr>
                        <a:t>EUR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16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3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158EE1D-FE10-4EBA-A620-7B9E8462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2" y="1756040"/>
            <a:ext cx="5860241" cy="4344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/>
          <a:lstStyle/>
          <a:p>
            <a:r>
              <a:rPr lang="de-DE" dirty="0"/>
              <a:t>Wirtschaftsplan 2026- </a:t>
            </a:r>
            <a:r>
              <a:rPr lang="de-DE" dirty="0" err="1"/>
              <a:t>EigB</a:t>
            </a:r>
            <a:r>
              <a:rPr lang="de-DE" dirty="0"/>
              <a:t> Wasserwerk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09762" y="1321356"/>
            <a:ext cx="42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Erfolgsplan stellt sich folgt dar:</a:t>
            </a:r>
          </a:p>
        </p:txBody>
      </p:sp>
      <p:sp>
        <p:nvSpPr>
          <p:cNvPr id="9" name="Rechteck 8"/>
          <p:cNvSpPr/>
          <p:nvPr/>
        </p:nvSpPr>
        <p:spPr>
          <a:xfrm>
            <a:off x="4124130" y="5831633"/>
            <a:ext cx="642987" cy="268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052807" y="2218414"/>
            <a:ext cx="4300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→ </a:t>
            </a:r>
            <a:r>
              <a:rPr lang="de-DE" sz="2400" dirty="0"/>
              <a:t>In 2026 ist eine Konzessions-abgabe in Höhe von </a:t>
            </a:r>
            <a:r>
              <a:rPr lang="de-DE" sz="2400" b="1" dirty="0"/>
              <a:t>98.203 EUR </a:t>
            </a:r>
            <a:r>
              <a:rPr lang="de-DE" sz="2400" dirty="0"/>
              <a:t>möglich</a:t>
            </a:r>
          </a:p>
          <a:p>
            <a:r>
              <a:rPr lang="de-DE" sz="2400" dirty="0"/>
              <a:t>→ lt. Planung würde sich der Wasserpreis von derzeit 2,40 Euro auf 2,53 Euro anheben; Zählergrundgebühren gleichbleibend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2581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Wirtschaftsplan 2026 - </a:t>
            </a:r>
            <a:r>
              <a:rPr lang="de-DE" dirty="0" err="1"/>
              <a:t>EigB</a:t>
            </a:r>
            <a:r>
              <a:rPr lang="de-DE" dirty="0"/>
              <a:t> Wasserwerk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09762" y="1321356"/>
            <a:ext cx="42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Liquiditätsplan stellt sich folgt dar: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18002" y="2338798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Investitionsauszahlungen</a:t>
            </a:r>
            <a:r>
              <a:rPr lang="de-DE" sz="2400" dirty="0"/>
              <a:t> sind für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Hausanschlüsse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Herstellung Rohrnetz Ortsdurchfahrt Nordhausen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Anschaffung von Datenlogger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849D3B6-6B0F-45C1-A3ED-A5B3FEDB0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71" y="1637284"/>
            <a:ext cx="6849431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2A27AA4-EFC6-4BD6-AD1F-9F284CBCA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3" y="1686202"/>
            <a:ext cx="5568777" cy="46046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Wirtschaftsplan 2026 - </a:t>
            </a:r>
            <a:r>
              <a:rPr lang="de-DE" dirty="0" err="1"/>
              <a:t>EigB</a:t>
            </a:r>
            <a:r>
              <a:rPr lang="de-DE" dirty="0"/>
              <a:t> Wasserwerk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09762" y="1321356"/>
            <a:ext cx="42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Liquiditätsplan stellt sich folgt dar:</a:t>
            </a:r>
          </a:p>
        </p:txBody>
      </p:sp>
      <p:sp>
        <p:nvSpPr>
          <p:cNvPr id="9" name="Rechteck 8"/>
          <p:cNvSpPr/>
          <p:nvPr/>
        </p:nvSpPr>
        <p:spPr>
          <a:xfrm>
            <a:off x="3893288" y="5749065"/>
            <a:ext cx="530408" cy="290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797953" y="2686591"/>
            <a:ext cx="625743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758609" y="2223025"/>
            <a:ext cx="4419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Geplante Kreditaufnahme im Eigenbetrieb in 2026 </a:t>
            </a:r>
            <a:r>
              <a:rPr lang="de-DE" sz="2400" b="1" dirty="0"/>
              <a:t>739.000 EUR</a:t>
            </a:r>
          </a:p>
          <a:p>
            <a:r>
              <a:rPr lang="de-DE" sz="2400" b="1" dirty="0"/>
              <a:t>→ </a:t>
            </a:r>
            <a:r>
              <a:rPr lang="de-DE" sz="2400" dirty="0"/>
              <a:t>die Gesamtverschuldung im Eigenbetrieb steigt auf </a:t>
            </a:r>
            <a:r>
              <a:rPr lang="de-DE" sz="2400" b="1" dirty="0"/>
              <a:t>816 TEUR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58609" y="4231979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der bestehende Kassenkredit soll durch ein Inneres Darlehen abgelöst werden</a:t>
            </a:r>
            <a:endParaRPr lang="de-DE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79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/>
          </a:bodyPr>
          <a:lstStyle/>
          <a:p>
            <a:r>
              <a:rPr lang="de-DE" dirty="0"/>
              <a:t>Schlussbemerkung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18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484BE3-6496-4A4C-B982-BB83ABB3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04" y="1245870"/>
            <a:ext cx="1067699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2200" dirty="0"/>
              <a:t>Die Haushaltslage 2026 bleibt herausfordernd, erfährt jedoch </a:t>
            </a:r>
            <a:r>
              <a:rPr lang="de-DE" sz="2200" b="1" dirty="0"/>
              <a:t>spürbare Entlastungen durch den positiven Saldo bei Steuern, Zuweisungen und Erträgen</a:t>
            </a:r>
            <a:r>
              <a:rPr lang="de-DE" sz="2200" dirty="0"/>
              <a:t>, insbesondere aufgrund der Entwicklung im Jahr 2024.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Haushaltsentwurf 2026 berücksichtigt die </a:t>
            </a: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sparsam angemeldeten Bedarfe der Fachbereiche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größerem Umfang als in den Vorjahren;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Einnahmen basieren auf </a:t>
            </a: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positiver Entwicklung 2025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Positiver Zahlungsmittelüberschuss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aus laufender Verwaltungstätigkeit; dennoch </a:t>
            </a: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Kreditaufnahme von 1,8 Mio. Euro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zur Investitionsfinanzierung erforderlich.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Zukünftige Belastungen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durch Zins- und Tilgungsleistungen sowie geplante Erhöhung der Kreisumlage.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Gedämpfte Ertragserwartungen 2027–2029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aufgrund gesamtwirtschaftlicher Lage; strukturelle Herausforderungen bleiben bestehen.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Konsolidierungsmaßnahmen weiterhin notwendig</a:t>
            </a: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um die dauerhafte Leistungsfähigkeit des Gemeindehaushalts zu sichern.</a:t>
            </a:r>
          </a:p>
        </p:txBody>
      </p:sp>
    </p:spTree>
    <p:extLst>
      <p:ext uri="{BB962C8B-B14F-4D97-AF65-F5344CB8AC3E}">
        <p14:creationId xmlns:p14="http://schemas.microsoft.com/office/powerpoint/2010/main" val="373976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Haushaltsjahr 2025 - Erläuterungen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05112"/>
            <a:ext cx="10515600" cy="4733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Erstellung des Haushaltsplans basiert auf:</a:t>
            </a:r>
            <a:endParaRPr lang="de-DE" dirty="0"/>
          </a:p>
          <a:p>
            <a:pPr lvl="1"/>
            <a:r>
              <a:rPr lang="de-DE" dirty="0"/>
              <a:t>Vorgaben des Gemeindewirtschaftsrechts in der jeweils gültigen Fassung</a:t>
            </a:r>
          </a:p>
          <a:p>
            <a:pPr lvl="1"/>
            <a:r>
              <a:rPr lang="de-DE" dirty="0"/>
              <a:t>Orientierungsdaten des Finanzministeriums vom Oktober 2025</a:t>
            </a:r>
          </a:p>
          <a:p>
            <a:pPr lvl="1"/>
            <a:r>
              <a:rPr lang="de-DE" u="sng" dirty="0"/>
              <a:t>Keine</a:t>
            </a:r>
            <a:r>
              <a:rPr lang="de-DE" dirty="0"/>
              <a:t> Erhöhung der Hebesätze für </a:t>
            </a:r>
            <a:r>
              <a:rPr lang="de-DE" b="1" dirty="0"/>
              <a:t>Grund- und Gewerbesteuer </a:t>
            </a:r>
            <a:r>
              <a:rPr lang="de-DE" dirty="0"/>
              <a:t>in 2026</a:t>
            </a:r>
          </a:p>
          <a:p>
            <a:pPr lvl="1"/>
            <a:r>
              <a:rPr lang="de-DE" dirty="0"/>
              <a:t>Gewerbesteuer mit Gesamterträgen von 2,5 Mio. Euro angesetzt</a:t>
            </a:r>
          </a:p>
          <a:p>
            <a:pPr lvl="1"/>
            <a:r>
              <a:rPr lang="de-DE" b="1" dirty="0"/>
              <a:t>Kreisumlage</a:t>
            </a:r>
            <a:r>
              <a:rPr lang="de-DE" dirty="0"/>
              <a:t> wurde in 2026 mit 30 v.H. , 2027 31 v.H. und dann mit 32 v.H. (derzeit 28 v.H.) angesetzt</a:t>
            </a:r>
          </a:p>
          <a:p>
            <a:pPr marR="0" lvl="1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de-DE" altLang="de-DE" dirty="0"/>
              <a:t>Der Haushaltsentwurf basiert vollständig auf den Mittelanmeldungen der Fachbereiche.</a:t>
            </a:r>
          </a:p>
          <a:p>
            <a:pPr marR="0" lvl="1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de-DE" altLang="de-DE" dirty="0"/>
              <a:t>Kürzungen oder Streichungen wurden im Entwurf </a:t>
            </a:r>
            <a:r>
              <a:rPr lang="de-DE" altLang="de-DE" b="1" dirty="0"/>
              <a:t>nicht</a:t>
            </a:r>
            <a:r>
              <a:rPr lang="de-DE" altLang="de-DE" dirty="0"/>
              <a:t> vorgenommen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Zur Sitzungsvorlage 100/2025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81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D15CEA-11B2-4C7C-B88B-387CB6616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13" y="1182115"/>
            <a:ext cx="8929326" cy="333806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 fontScale="90000"/>
          </a:bodyPr>
          <a:lstStyle/>
          <a:p>
            <a:r>
              <a:rPr lang="de-DE" dirty="0"/>
              <a:t>Haushaltsjahr 2026 – Überblick Ergebnishaushalt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Zur Sitzungsvorlage 100/2025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3</a:t>
            </a:fld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924800" y="4214653"/>
            <a:ext cx="1926639" cy="297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18A99-075A-4806-8C31-4FAED4EC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113" y="4972479"/>
            <a:ext cx="101963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entstehende Verlust wird im 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mehrjährigen Finanzplan vorgetragen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Zur Finanzierung von Investitionen stehen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Zahlungsmittelüberschüsse in Höhe von 1,2 Mio. Euro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312355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/>
          </a:bodyPr>
          <a:lstStyle/>
          <a:p>
            <a:r>
              <a:rPr lang="de-DE" dirty="0"/>
              <a:t>Haushaltsjahr 2026 – Ordentliche Erträge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4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79171" y="4748505"/>
            <a:ext cx="10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de-DE" sz="2400" dirty="0"/>
              <a:t>→ 	die Gesamterträge steigen um 2,2 Mio. EUR auf </a:t>
            </a:r>
            <a:r>
              <a:rPr lang="de-DE" sz="2400" b="1" dirty="0"/>
              <a:t>27,00 Mio. EUR </a:t>
            </a:r>
            <a:r>
              <a:rPr lang="de-DE" sz="2400" dirty="0"/>
              <a:t>in 2026 </a:t>
            </a:r>
            <a:br>
              <a:rPr lang="de-DE" sz="2400" dirty="0"/>
            </a:br>
            <a:r>
              <a:rPr lang="de-DE" sz="2400" dirty="0"/>
              <a:t>	(24,80 Mio. EUR)</a:t>
            </a:r>
            <a:r>
              <a:rPr lang="de-DE" sz="2400" b="1" dirty="0"/>
              <a:t> </a:t>
            </a:r>
          </a:p>
          <a:p>
            <a:pPr>
              <a:tabLst>
                <a:tab pos="442913" algn="l"/>
              </a:tabLst>
            </a:pPr>
            <a:r>
              <a:rPr lang="de-DE" sz="2400" dirty="0"/>
              <a:t>→ 	Saldo der Zuweisungen, Steuern und Umlagen auf einem Rekordhoch (11,8 	Mio. EUR)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5C258BF-F507-44DE-9A23-3D124E58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97534"/>
            <a:ext cx="6651312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 fontScale="90000"/>
          </a:bodyPr>
          <a:lstStyle/>
          <a:p>
            <a:r>
              <a:rPr lang="de-DE" dirty="0"/>
              <a:t>Haushaltsjahr 2026 – Ordentliche Aufwendungen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5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83643" y="4607103"/>
            <a:ext cx="10448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die Gesamtaufwendungen steigen um 1,19 Mi. EUR auf </a:t>
            </a:r>
            <a:r>
              <a:rPr lang="de-DE" sz="2400" b="1" dirty="0"/>
              <a:t>27,13 Mio. EUR </a:t>
            </a:r>
            <a:r>
              <a:rPr lang="de-DE" sz="2400" dirty="0"/>
              <a:t>in 2026    (25,94 Mio. EUR) </a:t>
            </a:r>
          </a:p>
          <a:p>
            <a:r>
              <a:rPr lang="de-DE" sz="2400" dirty="0"/>
              <a:t>→ die Ansätze wurden anhand des Vorjahres und bekannter Auswirkungen festgesetzt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4F9E97-1D9C-4AED-9BC1-96A77FF9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97" y="700882"/>
            <a:ext cx="5584420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8515B2-B8FC-4688-BA82-CEE7E9A4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02" y="939398"/>
            <a:ext cx="8230313" cy="45114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Haushaltsjahr 2026 - Personalkosten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Zur Sitzungsvorlage 100/2025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04973" y="5598781"/>
            <a:ext cx="1044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der </a:t>
            </a:r>
            <a:r>
              <a:rPr lang="de-DE" sz="2400" dirty="0" err="1"/>
              <a:t>HHPlan</a:t>
            </a:r>
            <a:r>
              <a:rPr lang="de-DE" sz="2400" dirty="0"/>
              <a:t>-Ansatz steigt um 2,8% auf </a:t>
            </a:r>
            <a:r>
              <a:rPr lang="de-DE" sz="2400" b="1" dirty="0"/>
              <a:t>11,79 Mio. EUR </a:t>
            </a:r>
            <a:r>
              <a:rPr lang="de-DE" sz="2400" dirty="0"/>
              <a:t>in 2026 (11,47 Mio. EUR)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367761A-98A5-4631-B01C-8231938D00BB}"/>
              </a:ext>
            </a:extLst>
          </p:cNvPr>
          <p:cNvCxnSpPr>
            <a:cxnSpLocks/>
          </p:cNvCxnSpPr>
          <p:nvPr/>
        </p:nvCxnSpPr>
        <p:spPr>
          <a:xfrm flipV="1">
            <a:off x="2209800" y="1464658"/>
            <a:ext cx="6464862" cy="207534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 fontScale="90000"/>
          </a:bodyPr>
          <a:lstStyle/>
          <a:p>
            <a:r>
              <a:rPr lang="de-DE" dirty="0"/>
              <a:t>Haushaltsjahr 2026 – Entwicklung Ergebnishaushalt im Finanzplanungszeitraum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7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15651" y="4357341"/>
            <a:ext cx="10448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de-DE" sz="2400" dirty="0"/>
              <a:t>→ 	Der Saldo aus Zuweisungen und Umlagen sinkt im Jahr 2027 auf 9,7 Mio. EUR und erreicht bis einschließlich 2029 nicht wieder das Niveau des Jahres 2026.</a:t>
            </a:r>
            <a:endParaRPr lang="de-DE" sz="2400" dirty="0">
              <a:highlight>
                <a:srgbClr val="FFFF00"/>
              </a:highlight>
            </a:endParaRPr>
          </a:p>
          <a:p>
            <a:pPr>
              <a:tabLst>
                <a:tab pos="541338" algn="l"/>
              </a:tabLst>
            </a:pPr>
            <a:r>
              <a:rPr lang="de-DE" sz="2400" dirty="0"/>
              <a:t>→	Die Gesamtaufwendungen wurden lediglich sehr moderat fortgeschrieben.</a:t>
            </a:r>
          </a:p>
          <a:p>
            <a:pPr>
              <a:tabLst>
                <a:tab pos="541338" algn="l"/>
              </a:tabLst>
            </a:pPr>
            <a:r>
              <a:rPr lang="de-DE" sz="2400" dirty="0"/>
              <a:t>→	Steigerungen bei den Erträgen resultieren aus Anpassungen der Gebühren 	sowie der privatrechtlichen Entgelte.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44BE1C-B4B7-4A57-8E0E-967BF9F6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44" y="1398347"/>
            <a:ext cx="8280938" cy="289897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3848601-448D-47F1-8282-05CA4770AA31}"/>
              </a:ext>
            </a:extLst>
          </p:cNvPr>
          <p:cNvSpPr/>
          <p:nvPr/>
        </p:nvSpPr>
        <p:spPr>
          <a:xfrm>
            <a:off x="6561056" y="4025245"/>
            <a:ext cx="2752626" cy="272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7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395A47E-1F2C-4EF3-BEDC-D6149FFB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44" y="1680757"/>
            <a:ext cx="7647256" cy="46404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117466-E992-491C-A41A-B867E36A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Haushaltsjahr 2026 – Entwicklung des Saldos der Zuweisungen, Steuern und Umlagen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2C3C3A-7D2A-4C49-B043-57656575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130BAC-D6BA-4726-925A-4A88B41A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1749FC-D44E-4DF1-86BC-6AD32A37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4375931-E319-4086-B313-763584ADF77E}"/>
              </a:ext>
            </a:extLst>
          </p:cNvPr>
          <p:cNvGrpSpPr/>
          <p:nvPr/>
        </p:nvGrpSpPr>
        <p:grpSpPr>
          <a:xfrm>
            <a:off x="5542961" y="2151921"/>
            <a:ext cx="5149472" cy="641696"/>
            <a:chOff x="5542961" y="2151921"/>
            <a:chExt cx="5149472" cy="641696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586938E9-FA00-4C91-B1B9-234F76693E9F}"/>
                </a:ext>
              </a:extLst>
            </p:cNvPr>
            <p:cNvCxnSpPr>
              <a:cxnSpLocks/>
            </p:cNvCxnSpPr>
            <p:nvPr/>
          </p:nvCxnSpPr>
          <p:spPr>
            <a:xfrm>
              <a:off x="5542961" y="2187020"/>
              <a:ext cx="287059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93A6AF07-040B-43A1-A0E1-E6A6939C60C5}"/>
                </a:ext>
              </a:extLst>
            </p:cNvPr>
            <p:cNvCxnSpPr>
              <a:cxnSpLocks/>
            </p:cNvCxnSpPr>
            <p:nvPr/>
          </p:nvCxnSpPr>
          <p:spPr>
            <a:xfrm>
              <a:off x="5552388" y="2762731"/>
              <a:ext cx="28611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eschweifte Klammer rechts 6">
              <a:extLst>
                <a:ext uri="{FF2B5EF4-FFF2-40B4-BE49-F238E27FC236}">
                  <a16:creationId xmlns:a16="http://schemas.microsoft.com/office/drawing/2014/main" id="{69385A7F-3630-461D-8BF6-238AABD55218}"/>
                </a:ext>
              </a:extLst>
            </p:cNvPr>
            <p:cNvSpPr/>
            <p:nvPr/>
          </p:nvSpPr>
          <p:spPr>
            <a:xfrm>
              <a:off x="8414276" y="2151921"/>
              <a:ext cx="294845" cy="641696"/>
            </a:xfrm>
            <a:prstGeom prst="rightBrac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FDC328A-61F9-4809-9C8B-EF1BB87BB38A}"/>
                </a:ext>
              </a:extLst>
            </p:cNvPr>
            <p:cNvSpPr txBox="1"/>
            <p:nvPr/>
          </p:nvSpPr>
          <p:spPr>
            <a:xfrm>
              <a:off x="8871516" y="2288103"/>
              <a:ext cx="1820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2,1 Mio. Euro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91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EACF37D-8564-437A-99F0-9F889B2E9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17115"/>
              </p:ext>
            </p:extLst>
          </p:nvPr>
        </p:nvGraphicFramePr>
        <p:xfrm>
          <a:off x="917541" y="1850321"/>
          <a:ext cx="8490408" cy="1814101"/>
        </p:xfrm>
        <a:graphic>
          <a:graphicData uri="http://schemas.openxmlformats.org/drawingml/2006/table">
            <a:tbl>
              <a:tblPr/>
              <a:tblGrid>
                <a:gridCol w="251797">
                  <a:extLst>
                    <a:ext uri="{9D8B030D-6E8A-4147-A177-3AD203B41FA5}">
                      <a16:colId xmlns:a16="http://schemas.microsoft.com/office/drawing/2014/main" val="3724429202"/>
                    </a:ext>
                  </a:extLst>
                </a:gridCol>
                <a:gridCol w="463836">
                  <a:extLst>
                    <a:ext uri="{9D8B030D-6E8A-4147-A177-3AD203B41FA5}">
                      <a16:colId xmlns:a16="http://schemas.microsoft.com/office/drawing/2014/main" val="3968653116"/>
                    </a:ext>
                  </a:extLst>
                </a:gridCol>
                <a:gridCol w="5972441">
                  <a:extLst>
                    <a:ext uri="{9D8B030D-6E8A-4147-A177-3AD203B41FA5}">
                      <a16:colId xmlns:a16="http://schemas.microsoft.com/office/drawing/2014/main" val="2027443527"/>
                    </a:ext>
                  </a:extLst>
                </a:gridCol>
                <a:gridCol w="1802334">
                  <a:extLst>
                    <a:ext uri="{9D8B030D-6E8A-4147-A177-3AD203B41FA5}">
                      <a16:colId xmlns:a16="http://schemas.microsoft.com/office/drawing/2014/main" val="1894810480"/>
                    </a:ext>
                  </a:extLst>
                </a:gridCol>
              </a:tblGrid>
              <a:tr h="3654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im </a:t>
                      </a:r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Finanzhaushalt</a:t>
                      </a: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 mit den folgenden Beträgen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804230"/>
                  </a:ext>
                </a:extLst>
              </a:tr>
              <a:tr h="474547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Gesamtbetrag der Einzahlungen aus laufender</a:t>
                      </a:r>
                      <a:b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</a:b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Verwaltungstätigkeit von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26.136.908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481338"/>
                  </a:ext>
                </a:extLst>
              </a:tr>
              <a:tr h="474547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Gesamtbetrag der Auszahlungen aus laufender</a:t>
                      </a:r>
                      <a:b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</a:b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Verwaltungstätigkeit von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-24.869.222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354589"/>
                  </a:ext>
                </a:extLst>
              </a:tr>
              <a:tr h="499523">
                <a:tc>
                  <a:txBody>
                    <a:bodyPr/>
                    <a:lstStyle/>
                    <a:p>
                      <a:pPr algn="l" fontAlgn="ctr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Zahlungsmittelüberschuss /-bedarf aus laufender </a:t>
                      </a:r>
                      <a:b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</a:br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Verwaltungstätigkeit </a:t>
                      </a: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(Saldo aus 2.1 und 2.2) von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Frutiger 45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utiger 45 Light"/>
                        </a:rPr>
                        <a:t>1.267.686 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76698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765"/>
          </a:xfrm>
        </p:spPr>
        <p:txBody>
          <a:bodyPr>
            <a:normAutofit/>
          </a:bodyPr>
          <a:lstStyle/>
          <a:p>
            <a:r>
              <a:rPr lang="de-DE" dirty="0"/>
              <a:t>Haushaltsjahr 2026 – Finanzhaushalt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GRS 19.12.2025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Zur Sitzungsvorlage 100/2025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1310326"/>
            <a:ext cx="814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Zahlungsmittelbedarf aus laufender Verwaltungstätigkeit:</a:t>
            </a:r>
          </a:p>
        </p:txBody>
      </p:sp>
      <p:sp>
        <p:nvSpPr>
          <p:cNvPr id="11" name="Rechteck 10"/>
          <p:cNvSpPr/>
          <p:nvPr/>
        </p:nvSpPr>
        <p:spPr>
          <a:xfrm>
            <a:off x="8008348" y="3241350"/>
            <a:ext cx="1478942" cy="3447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825632" y="4084860"/>
            <a:ext cx="10448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7188" algn="l"/>
              </a:tabLst>
            </a:pPr>
            <a:r>
              <a:rPr lang="de-DE" sz="2400" dirty="0"/>
              <a:t>→ Der Zahlungsmittelbedarf aus laufender Verwaltungstätigkeit ist bereits um 	Abschreibungen sowie aufgelöste Investitionszuwendungen bereinigt.</a:t>
            </a:r>
            <a:br>
              <a:rPr lang="de-DE" sz="2400" dirty="0"/>
            </a:br>
            <a:r>
              <a:rPr lang="de-DE" sz="2400" dirty="0"/>
              <a:t>→ Im Haushaltsjahr steht ein </a:t>
            </a:r>
            <a:r>
              <a:rPr lang="de-DE" sz="2400" b="1" dirty="0"/>
              <a:t>Zahlungsmittelüberschuss</a:t>
            </a:r>
            <a:r>
              <a:rPr lang="de-DE" sz="2400" dirty="0"/>
              <a:t> in Höhe von 1,2 Mio. EUR 	zur Finanzierung von Investitionen zur Verfügung.</a:t>
            </a:r>
            <a:endParaRPr lang="de-DE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6149651"/>
      </p:ext>
    </p:extLst>
  </p:cSld>
  <p:clrMapOvr>
    <a:masterClrMapping/>
  </p:clrMapOvr>
</p:sld>
</file>

<file path=ppt/theme/theme1.xml><?xml version="1.0" encoding="utf-8"?>
<a:theme xmlns:a="http://schemas.openxmlformats.org/drawingml/2006/main" name="Nordheim 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rdheim 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1084</Words>
  <Application>Microsoft Office PowerPoint</Application>
  <PresentationFormat>Breitbild</PresentationFormat>
  <Paragraphs>165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Frutiger 45 Light</vt:lpstr>
      <vt:lpstr>Wingdings</vt:lpstr>
      <vt:lpstr>Nordheim Titelfolie</vt:lpstr>
      <vt:lpstr>Benutzerdefiniertes Design</vt:lpstr>
      <vt:lpstr>1_Benutzerdefiniertes Design</vt:lpstr>
      <vt:lpstr>Nordheim Schlussfolie</vt:lpstr>
      <vt:lpstr>Haushaltsplanentwurf 2026 der Gemeinde Nordheim</vt:lpstr>
      <vt:lpstr>Haushaltsjahr 2025 - Erläuterungen</vt:lpstr>
      <vt:lpstr>Haushaltsjahr 2026 – Überblick Ergebnishaushalt</vt:lpstr>
      <vt:lpstr>Haushaltsjahr 2026 – Ordentliche Erträge</vt:lpstr>
      <vt:lpstr>Haushaltsjahr 2026 – Ordentliche Aufwendungen</vt:lpstr>
      <vt:lpstr>Haushaltsjahr 2026 - Personalkosten</vt:lpstr>
      <vt:lpstr>Haushaltsjahr 2026 – Entwicklung Ergebnishaushalt im Finanzplanungszeitraum</vt:lpstr>
      <vt:lpstr>Haushaltsjahr 2026 – Entwicklung des Saldos der Zuweisungen, Steuern und Umlagen</vt:lpstr>
      <vt:lpstr>Haushaltsjahr 2026 – Finanzhaushalt</vt:lpstr>
      <vt:lpstr>Haushaltsjahr 2026 – Entwicklung Zahlungsmittelüberschuss im  Finanzplanungszeitraum</vt:lpstr>
      <vt:lpstr>Haushaltsjahr 2026 – Finanzhaushalt</vt:lpstr>
      <vt:lpstr>Haushaltsjahr 2026 – Finanzhaushalt</vt:lpstr>
      <vt:lpstr>Haushaltsjahr 2026 – Entwicklung des Schuldenstands im Finanzplanungszeitraum</vt:lpstr>
      <vt:lpstr>Haushaltsjahr 2026 – Liquidität</vt:lpstr>
      <vt:lpstr>Wirtschaftsplan 2026- EigB Wasserwerk</vt:lpstr>
      <vt:lpstr>Wirtschaftsplan 2026 - EigB Wasserwerk</vt:lpstr>
      <vt:lpstr>Wirtschaftsplan 2026 - EigB Wasserwerk</vt:lpstr>
      <vt:lpstr>Schlussbemerkung</vt:lpstr>
    </vt:vector>
  </TitlesOfParts>
  <Company>Gemeinde Nordheim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Link, Silas</dc:creator>
  <cp:lastModifiedBy>Lück, Saskia</cp:lastModifiedBy>
  <cp:revision>135</cp:revision>
  <dcterms:created xsi:type="dcterms:W3CDTF">2022-02-15T08:04:46Z</dcterms:created>
  <dcterms:modified xsi:type="dcterms:W3CDTF">2025-12-22T10:29:29Z</dcterms:modified>
</cp:coreProperties>
</file>